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906000" cy="6858000" type="A4"/>
  <p:notesSz cx="6875463" cy="10002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06BA"/>
    <a:srgbClr val="C3DFCE"/>
    <a:srgbClr val="BAD8BD"/>
    <a:srgbClr val="A5D3AE"/>
    <a:srgbClr val="BCD8E6"/>
    <a:srgbClr val="BDE5C8"/>
    <a:srgbClr val="BBE7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631" autoAdjust="0"/>
  </p:normalViewPr>
  <p:slideViewPr>
    <p:cSldViewPr>
      <p:cViewPr varScale="1">
        <p:scale>
          <a:sx n="89" d="100"/>
          <a:sy n="89" d="100"/>
        </p:scale>
        <p:origin x="-1212" y="-3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79367" cy="500142"/>
          </a:xfrm>
          <a:prstGeom prst="rect">
            <a:avLst/>
          </a:prstGeom>
        </p:spPr>
        <p:txBody>
          <a:bodyPr vert="horz" lIns="92224" tIns="46111" rIns="92224" bIns="4611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4506" y="1"/>
            <a:ext cx="2979367" cy="500142"/>
          </a:xfrm>
          <a:prstGeom prst="rect">
            <a:avLst/>
          </a:prstGeom>
        </p:spPr>
        <p:txBody>
          <a:bodyPr vert="horz" lIns="92224" tIns="46111" rIns="92224" bIns="46111" rtlCol="0"/>
          <a:lstStyle>
            <a:lvl1pPr algn="r">
              <a:defRPr sz="1200"/>
            </a:lvl1pPr>
          </a:lstStyle>
          <a:p>
            <a:fld id="{B6ADD852-C6F4-4727-A5F9-A5751C2170AC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501089"/>
            <a:ext cx="2979367" cy="500142"/>
          </a:xfrm>
          <a:prstGeom prst="rect">
            <a:avLst/>
          </a:prstGeom>
        </p:spPr>
        <p:txBody>
          <a:bodyPr vert="horz" lIns="92224" tIns="46111" rIns="92224" bIns="4611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4506" y="9501089"/>
            <a:ext cx="2979367" cy="500142"/>
          </a:xfrm>
          <a:prstGeom prst="rect">
            <a:avLst/>
          </a:prstGeom>
        </p:spPr>
        <p:txBody>
          <a:bodyPr vert="horz" lIns="92224" tIns="46111" rIns="92224" bIns="46111" rtlCol="0" anchor="b"/>
          <a:lstStyle>
            <a:lvl1pPr algn="r">
              <a:defRPr sz="1200"/>
            </a:lvl1pPr>
          </a:lstStyle>
          <a:p>
            <a:fld id="{4F77A867-118E-43AB-97B6-55E028BAF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97198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973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94138" y="0"/>
            <a:ext cx="2979737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A9BD9-1E2E-4DC0-A253-B42CC1CE0BF1}" type="datetimeFigureOut">
              <a:rPr lang="de-CH" smtClean="0"/>
              <a:t>05.08.2025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000125" y="1250950"/>
            <a:ext cx="4875213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7388" y="4813300"/>
            <a:ext cx="5500687" cy="39385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501188"/>
            <a:ext cx="297973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94138" y="9501188"/>
            <a:ext cx="2979737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FE7465-136B-452B-8C69-A25BEEC7DA8B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5500371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C73F-5D0E-4681-A89C-AF8C61FD182F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47F9-F246-4F1C-9355-201B2D9CF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6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F4FAB-EDF3-4470-BE75-651E99F2F7B3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47F9-F246-4F1C-9355-201B2D9CF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913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9E93C-84CD-42FB-A0B1-B7F63D76E386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47F9-F246-4F1C-9355-201B2D9CF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440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7937B-7587-4F33-B705-BA6A3FD8A918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47F9-F246-4F1C-9355-201B2D9CF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202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AED46-7D5B-40FB-B28C-9C2966C08F61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47F9-F246-4F1C-9355-201B2D9CF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23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DA79-CA8C-48E8-B119-87373F584D26}" type="datetime1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47F9-F246-4F1C-9355-201B2D9CF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776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118C-14C6-408E-9853-F619AC1C4E58}" type="datetime1">
              <a:rPr lang="en-US" smtClean="0"/>
              <a:t>8/5/2025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47F9-F246-4F1C-9355-201B2D9CF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571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BB8E9-9DA1-415B-9DC4-AEC67BE2593E}" type="datetime1">
              <a:rPr lang="en-US" smtClean="0"/>
              <a:t>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47F9-F246-4F1C-9355-201B2D9CF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665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6D26C-CEB7-41F9-AB48-D7056FCD1668}" type="datetime1">
              <a:rPr lang="en-US" smtClean="0"/>
              <a:t>8/5/2025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47F9-F246-4F1C-9355-201B2D9CF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03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30AC8-A145-42DA-8E10-3BE888FF7DDE}" type="datetime1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47F9-F246-4F1C-9355-201B2D9CF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76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CA1F-6891-4DD1-8899-A1E4D9B1AEB9}" type="datetime1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47F9-F246-4F1C-9355-201B2D9CF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082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A4DBD-4CBD-4E5B-B4B8-63060B1F87BE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C47F9-F246-4F1C-9355-201B2D9CF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572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906000" cy="980728"/>
          </a:xfrm>
          <a:prstGeom prst="rect">
            <a:avLst/>
          </a:prstGeom>
          <a:solidFill>
            <a:srgbClr val="C3DF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3927393"/>
            <a:ext cx="9906000" cy="2932777"/>
          </a:xfrm>
          <a:prstGeom prst="rect">
            <a:avLst/>
          </a:prstGeom>
          <a:solidFill>
            <a:srgbClr val="C3DF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817096" y="4119871"/>
            <a:ext cx="401613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CH" sz="2800" b="1" dirty="0">
                <a:solidFill>
                  <a:srgbClr val="BA06B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NEUER KURSSTART:</a:t>
            </a:r>
          </a:p>
          <a:p>
            <a:pPr algn="ctr"/>
            <a:r>
              <a:rPr lang="de-CH" sz="2800" b="1" dirty="0">
                <a:solidFill>
                  <a:srgbClr val="BA06B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DIENSTAG, </a:t>
            </a:r>
            <a:r>
              <a:rPr lang="de-CH" sz="2800" b="1" dirty="0" smtClean="0">
                <a:solidFill>
                  <a:srgbClr val="BA06B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19.8.2025</a:t>
            </a:r>
            <a:endParaRPr lang="de-CH" sz="2800" b="1" dirty="0">
              <a:solidFill>
                <a:srgbClr val="BA06BA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de-CH" sz="800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 </a:t>
            </a:r>
            <a:endParaRPr lang="en-US" sz="80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de-CH" sz="1600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Für Eltern und ihren Babies</a:t>
            </a:r>
          </a:p>
          <a:p>
            <a:pPr algn="ctr"/>
            <a:r>
              <a:rPr lang="de-CH" sz="1600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(0-6 Monate)</a:t>
            </a:r>
          </a:p>
          <a:p>
            <a:pPr algn="ctr"/>
            <a:endParaRPr lang="de-CH" sz="80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de-CH" sz="1600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6 Lektionen: Dienstag, 9.30 – 11.00 Uhr</a:t>
            </a:r>
          </a:p>
          <a:p>
            <a:pPr algn="ctr"/>
            <a:r>
              <a:rPr lang="de-CH" sz="1600" b="1" dirty="0" smtClean="0">
                <a:solidFill>
                  <a:srgbClr val="BA06B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(</a:t>
            </a:r>
            <a:r>
              <a:rPr lang="de-CH" sz="1600" b="1" dirty="0" smtClean="0">
                <a:solidFill>
                  <a:srgbClr val="BA06B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19. </a:t>
            </a:r>
            <a:r>
              <a:rPr lang="de-CH" sz="1600" b="1" dirty="0">
                <a:solidFill>
                  <a:srgbClr val="BA06B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/ </a:t>
            </a:r>
            <a:r>
              <a:rPr lang="de-CH" sz="1600" b="1" dirty="0" smtClean="0">
                <a:solidFill>
                  <a:srgbClr val="BA06B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26. </a:t>
            </a:r>
            <a:r>
              <a:rPr lang="de-CH" sz="1600" b="1" dirty="0" smtClean="0">
                <a:solidFill>
                  <a:srgbClr val="BA06B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Aug.</a:t>
            </a:r>
            <a:r>
              <a:rPr lang="de-CH" sz="1600" b="1" dirty="0" smtClean="0">
                <a:solidFill>
                  <a:srgbClr val="BA06B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de-CH" sz="1600" b="1" dirty="0" smtClean="0">
                <a:solidFill>
                  <a:srgbClr val="BA06B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&amp; </a:t>
            </a:r>
            <a:r>
              <a:rPr lang="de-CH" sz="1600" b="1" dirty="0">
                <a:solidFill>
                  <a:srgbClr val="BA06B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</a:t>
            </a:r>
            <a:r>
              <a:rPr lang="de-CH" sz="1600" b="1" dirty="0" smtClean="0">
                <a:solidFill>
                  <a:srgbClr val="BA06B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de-CH" sz="1600" b="1" dirty="0" smtClean="0">
                <a:solidFill>
                  <a:srgbClr val="BA06B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/ </a:t>
            </a:r>
            <a:r>
              <a:rPr lang="de-CH" sz="1600" b="1" dirty="0" smtClean="0">
                <a:solidFill>
                  <a:srgbClr val="BA06B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9. </a:t>
            </a:r>
            <a:r>
              <a:rPr lang="de-CH" sz="1600" b="1" dirty="0" smtClean="0">
                <a:solidFill>
                  <a:srgbClr val="BA06B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/ </a:t>
            </a:r>
            <a:r>
              <a:rPr lang="de-CH" sz="1600" b="1" dirty="0" smtClean="0">
                <a:solidFill>
                  <a:srgbClr val="BA06B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16.</a:t>
            </a:r>
            <a:r>
              <a:rPr lang="de-CH" sz="1600" b="1" dirty="0" smtClean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de-CH" sz="1600" b="1" dirty="0" smtClean="0">
                <a:solidFill>
                  <a:srgbClr val="BA06B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/ </a:t>
            </a:r>
            <a:r>
              <a:rPr lang="de-CH" sz="1600" b="1" dirty="0" smtClean="0">
                <a:solidFill>
                  <a:srgbClr val="BA06B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23. Sept)</a:t>
            </a:r>
            <a:endParaRPr lang="de-CH" sz="1600" b="1" dirty="0">
              <a:solidFill>
                <a:srgbClr val="BA06BA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de-CH" sz="800" b="1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de-CH" sz="1600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Kosten: CHF 250 </a:t>
            </a:r>
            <a:r>
              <a:rPr lang="de-CH" sz="1600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(nur als ganzer Kurs buchbar)</a:t>
            </a:r>
          </a:p>
          <a:p>
            <a:pPr algn="r"/>
            <a:endParaRPr lang="de-CH" sz="1600" b="1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4780" y="4058311"/>
            <a:ext cx="452018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CH" sz="800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 </a:t>
            </a:r>
            <a:endParaRPr lang="en-US" sz="80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de-CH" sz="1600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Kursleitung/Kontakt</a:t>
            </a:r>
            <a:endParaRPr lang="en-US" sz="160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de-CH" sz="1600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Sandra Bargmann-Lüscher</a:t>
            </a:r>
          </a:p>
          <a:p>
            <a:pPr algn="ctr"/>
            <a:r>
              <a:rPr lang="de-CH" sz="1600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kontakt.elternkindbegleitung@gmail.com</a:t>
            </a:r>
            <a:endParaRPr lang="en-US" sz="160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de-CH" sz="1600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Mobil: +41 78 233 67 68</a:t>
            </a:r>
          </a:p>
          <a:p>
            <a:pPr algn="ctr"/>
            <a:r>
              <a:rPr lang="de-CH" sz="1600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www.eltern-kind-begleitung.lu</a:t>
            </a:r>
            <a:endParaRPr lang="en-US" sz="160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de-CH" sz="800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 </a:t>
            </a:r>
            <a:endParaRPr lang="en-US" sz="80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de-CH" sz="1600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Kursort</a:t>
            </a:r>
            <a:endParaRPr lang="en-US" sz="1600" b="1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en-US" sz="1600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Kontaktstelle Eltern und Kinder St </a:t>
            </a:r>
            <a:r>
              <a:rPr lang="en-US" sz="1600" dirty="0" smtClean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Johann, 1. Stock</a:t>
            </a:r>
            <a:endParaRPr lang="en-US" sz="160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en-US" sz="1600" dirty="0" err="1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Lothringerstrasse</a:t>
            </a:r>
            <a:r>
              <a:rPr lang="en-US" sz="1600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63</a:t>
            </a:r>
          </a:p>
          <a:p>
            <a:pPr algn="ctr"/>
            <a:r>
              <a:rPr lang="en-US" sz="1600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4056 Basel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1321" y="158075"/>
            <a:ext cx="1300044" cy="654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 descr="C:\Users\Sandra\Documents\Private\EEH\Website SaBa\Logo von Sophie als Bild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83" y="1070492"/>
            <a:ext cx="979815" cy="980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/>
          <p:cNvPicPr/>
          <p:nvPr/>
        </p:nvPicPr>
        <p:blipFill>
          <a:blip r:embed="rId4"/>
          <a:stretch>
            <a:fillRect/>
          </a:stretch>
        </p:blipFill>
        <p:spPr>
          <a:xfrm>
            <a:off x="75196" y="2117348"/>
            <a:ext cx="1863725" cy="102362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27" y="3266244"/>
            <a:ext cx="1752933" cy="52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xmlns="" id="{5D22F5F0-F099-54C7-FAE8-8BDE0E5064A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7096" y="1138803"/>
            <a:ext cx="3945013" cy="2628981"/>
          </a:xfrm>
          <a:prstGeom prst="rect">
            <a:avLst/>
          </a:prstGeom>
          <a:ln>
            <a:solidFill>
              <a:srgbClr val="0070C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xmlns="" id="{93BA21DE-3E0E-6BD6-D771-79CE1181C6AC}"/>
              </a:ext>
            </a:extLst>
          </p:cNvPr>
          <p:cNvSpPr txBox="1"/>
          <p:nvPr/>
        </p:nvSpPr>
        <p:spPr>
          <a:xfrm>
            <a:off x="2000672" y="980728"/>
            <a:ext cx="3945013" cy="29392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sz="1600" b="1" dirty="0">
                <a:solidFill>
                  <a:srgbClr val="0070C0"/>
                </a:solidFill>
              </a:rPr>
              <a:t>Inhalt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de-CH" sz="1300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Erlernen von schmetterlingszarten Körperberührungen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de-CH" sz="1300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Erkennen der verschiedenen Bedürfnisse und Körperbotschaften Deines Babys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de-CH" sz="1300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Adäquates Beantworten von Babyzeichen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de-CH" sz="1300" dirty="0" smtClean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Umgang mit belastenden Situationen </a:t>
            </a:r>
            <a:endParaRPr lang="de-CH" sz="130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de-CH" sz="1300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Informationen zu Themen rund um die ersten Lebensmonate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de-CH" sz="1300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Kleine Gruppengröße (mind. 4, max. 6)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de-CH" sz="1300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Eingehen auf Fragen zu Entwicklungsthemen der Babies (Schreien, Schlafen, Stillen, etc.)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de-CH" sz="1300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Erfahrungsaustausch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de-CH" sz="1300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Sprachen: Deutsch, Englisch, Französisch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xmlns="" id="{7EE89C21-F635-7514-E32B-5E40CDDF8599}"/>
              </a:ext>
            </a:extLst>
          </p:cNvPr>
          <p:cNvSpPr txBox="1"/>
          <p:nvPr/>
        </p:nvSpPr>
        <p:spPr>
          <a:xfrm>
            <a:off x="2907789" y="131484"/>
            <a:ext cx="35143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000" b="1" dirty="0">
                <a:solidFill>
                  <a:srgbClr val="BA06B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BABYMASSAGE</a:t>
            </a:r>
          </a:p>
        </p:txBody>
      </p:sp>
    </p:spTree>
    <p:extLst>
      <p:ext uri="{BB962C8B-B14F-4D97-AF65-F5344CB8AC3E}">
        <p14:creationId xmlns:p14="http://schemas.microsoft.com/office/powerpoint/2010/main" val="2337165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71</Words>
  <Application>Microsoft Office PowerPoint</Application>
  <PresentationFormat>A4 Paper (210x297 mm)</PresentationFormat>
  <Paragraphs>32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Sandra</dc:creator>
  <cp:lastModifiedBy>Sandra</cp:lastModifiedBy>
  <cp:revision>43</cp:revision>
  <cp:lastPrinted>2025-03-07T10:39:42Z</cp:lastPrinted>
  <dcterms:created xsi:type="dcterms:W3CDTF">2019-02-07T13:47:49Z</dcterms:created>
  <dcterms:modified xsi:type="dcterms:W3CDTF">2025-08-05T13:48:32Z</dcterms:modified>
</cp:coreProperties>
</file>